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67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72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1847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297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9744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440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36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45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21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5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805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18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1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73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6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18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53019-2F90-4B6F-A0E0-43742444CC8B}" type="datetimeFigureOut">
              <a:rPr lang="en-US" smtClean="0"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872F822-9FB0-42B0-B959-5C09CD24B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59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6767" y="4863633"/>
            <a:ext cx="7766936" cy="1096899"/>
          </a:xfrm>
        </p:spPr>
        <p:txBody>
          <a:bodyPr/>
          <a:lstStyle/>
          <a:p>
            <a:pPr algn="ctr"/>
            <a:r>
              <a:rPr lang="fa-IR" dirty="0" smtClean="0"/>
              <a:t> </a:t>
            </a:r>
            <a:r>
              <a:rPr lang="fa-IR" sz="400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B Nazanin" panose="00000400000000000000" pitchFamily="2" charset="-78"/>
              </a:rPr>
              <a:t>سال تحصیلی 1402-1401</a:t>
            </a:r>
            <a:endParaRPr lang="en-US" sz="4000" dirty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767" y="299986"/>
            <a:ext cx="7389625" cy="2290465"/>
          </a:xfrm>
          <a:prstGeom prst="rect">
            <a:avLst/>
          </a:prstGeom>
        </p:spPr>
      </p:pic>
      <p:sp>
        <p:nvSpPr>
          <p:cNvPr id="5" name="AutoShape 4" descr="برنامه ویژه مدرسه (بوم) | ابتدایی ها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1875367" y="2810932"/>
            <a:ext cx="7766936" cy="164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a-IR" dirty="0" smtClean="0">
                <a:solidFill>
                  <a:schemeClr val="tx2">
                    <a:lumMod val="50000"/>
                  </a:schemeClr>
                </a:solidFill>
                <a:cs typeface="B Nazanin" panose="00000400000000000000" pitchFamily="2" charset="-78"/>
              </a:rPr>
              <a:t>مدرسه غیر دولتی هدف </a:t>
            </a:r>
            <a:br>
              <a:rPr lang="fa-IR" dirty="0" smtClean="0">
                <a:solidFill>
                  <a:schemeClr val="tx2">
                    <a:lumMod val="50000"/>
                  </a:schemeClr>
                </a:solidFill>
                <a:cs typeface="B Nazanin" panose="00000400000000000000" pitchFamily="2" charset="-78"/>
              </a:rPr>
            </a:br>
            <a:r>
              <a:rPr lang="fa-IR" dirty="0" smtClean="0">
                <a:solidFill>
                  <a:schemeClr val="tx2">
                    <a:lumMod val="50000"/>
                  </a:schemeClr>
                </a:solidFill>
                <a:cs typeface="B Nazanin" panose="00000400000000000000" pitchFamily="2" charset="-78"/>
              </a:rPr>
              <a:t>دوره متوسطه اول </a:t>
            </a:r>
            <a:endParaRPr lang="en-US" dirty="0">
              <a:solidFill>
                <a:schemeClr val="tx2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75" y="2810932"/>
            <a:ext cx="2138184" cy="200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290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634" y="1862243"/>
            <a:ext cx="8596668" cy="3880773"/>
          </a:xfrm>
        </p:spPr>
        <p:txBody>
          <a:bodyPr>
            <a:normAutofit fontScale="85000" lnSpcReduction="20000"/>
          </a:bodyPr>
          <a:lstStyle/>
          <a:p>
            <a:pPr algn="just" rtl="1"/>
            <a:r>
              <a:rPr lang="fa-IR" sz="3000" dirty="0">
                <a:solidFill>
                  <a:srgbClr val="FF0000"/>
                </a:solidFill>
                <a:cs typeface="B Nazanin" panose="00000400000000000000" pitchFamily="2" charset="-78"/>
              </a:rPr>
              <a:t>طرح بوم چیست؟</a:t>
            </a:r>
          </a:p>
          <a:p>
            <a:pPr algn="just" rtl="1"/>
            <a:r>
              <a:rPr lang="fa-IR" sz="3000" dirty="0">
                <a:cs typeface="B Nazanin" panose="00000400000000000000" pitchFamily="2" charset="-78"/>
              </a:rPr>
              <a:t>حدود یک صد سال از شکل گیری نظام آموزشی رسمی در شکل معاصر آن در کشورمان می گذرد؛ در این مدت مدارس و معلمان ما، به اقتضای تغییر و تحولات سیاسی _ اجتماعی، سیاست های کلان آموزشی و رشد و توسعه دانش و فناوری ها، نقش ها و مسئولیت های متفاوتی در عرصه تعلیم و تربیت بر عهده داشته اند.</a:t>
            </a:r>
          </a:p>
          <a:p>
            <a:pPr algn="just" rtl="1"/>
            <a:r>
              <a:rPr lang="fa-IR" sz="3000" dirty="0">
                <a:cs typeface="B Nazanin" panose="00000400000000000000" pitchFamily="2" charset="-78"/>
              </a:rPr>
              <a:t>در برهه هایی از زمان مسئولیت تهیه و تدوین برنامه های درسی، اجرا و آموزش آن ها به میزان زیادی بر عهده ی مدارس و معلمان بوده و در مقاطعی نیز این مسئولیت منحصر بر اجرای برنامه های از پیش تعیین شده و آموزش کتاب های درسی شده است و در زمان های دیگری عمدتا هم گونه ها و ترکیب های مختلفی از این دو وضعیت را شاهد بوده ایم.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93" y="214311"/>
            <a:ext cx="1576607" cy="147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3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lnSpc>
                <a:spcPct val="200000"/>
              </a:lnSpc>
            </a:pPr>
            <a:r>
              <a:rPr lang="fa-IR" sz="2400" dirty="0">
                <a:solidFill>
                  <a:schemeClr val="tx2">
                    <a:lumMod val="50000"/>
                  </a:schemeClr>
                </a:solidFill>
                <a:cs typeface="B Nazanin" panose="00000400000000000000" pitchFamily="2" charset="-78"/>
              </a:rPr>
              <a:t>اما در حال حاضر و بر اساس آخرین تغییرات و مصوبات سند تحول  بنیادین آموزش و پرورش و سند برنامه درسی ملی، مدارس و </a:t>
            </a:r>
            <a:r>
              <a:rPr lang="fa-IR" sz="2400" dirty="0" smtClean="0">
                <a:solidFill>
                  <a:schemeClr val="tx2">
                    <a:lumMod val="50000"/>
                  </a:schemeClr>
                </a:solidFill>
                <a:cs typeface="B Nazanin" panose="00000400000000000000" pitchFamily="2" charset="-78"/>
              </a:rPr>
              <a:t>معلمان  </a:t>
            </a:r>
            <a:r>
              <a:rPr lang="fa-IR" sz="2400" dirty="0">
                <a:solidFill>
                  <a:schemeClr val="tx2">
                    <a:lumMod val="50000"/>
                  </a:schemeClr>
                </a:solidFill>
                <a:cs typeface="B Nazanin" panose="00000400000000000000" pitchFamily="2" charset="-78"/>
              </a:rPr>
              <a:t>ما قرار است چه نقش و مسئولیت جدیدی بر عهده داشته باشند؟ و نقش مدیران به عنوان رهبر برنامه درسی مدرسه در این باره چیست؟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93" y="214311"/>
            <a:ext cx="1576607" cy="147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136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fa-IR" sz="3200" dirty="0">
                <a:solidFill>
                  <a:srgbClr val="FF0000"/>
                </a:solidFill>
                <a:cs typeface="B Nazanin" panose="00000400000000000000" pitchFamily="2" charset="-78"/>
              </a:rPr>
              <a:t>تعریف برنامه ویژه مدرسه:</a:t>
            </a:r>
          </a:p>
          <a:p>
            <a:pPr algn="just" rtl="1"/>
            <a:r>
              <a:rPr lang="fa-IR" sz="3200" dirty="0">
                <a:cs typeface="B Nazanin" panose="00000400000000000000" pitchFamily="2" charset="-78"/>
              </a:rPr>
              <a:t>برنامه ویژه مدرسه برنامه ای است که با اعتماد به صلاحیت و توان مدرسه، مجوز برنامه ریزی درسی، اجرا و ارزشیابی، حجم معینی از زمان رسمی آموزش را با رعایت چارچوب های مقرر به مدرسه واگذار می نماید.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93" y="277811"/>
            <a:ext cx="1576607" cy="147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741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136187"/>
              </p:ext>
            </p:extLst>
          </p:nvPr>
        </p:nvGraphicFramePr>
        <p:xfrm>
          <a:off x="746571" y="2133973"/>
          <a:ext cx="3725462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5462">
                  <a:extLst>
                    <a:ext uri="{9D8B030D-6E8A-4147-A177-3AD203B41FA5}">
                      <a16:colId xmlns:a16="http://schemas.microsoft.com/office/drawing/2014/main" val="792834018"/>
                    </a:ext>
                  </a:extLst>
                </a:gridCol>
              </a:tblGrid>
              <a:tr h="2708856">
                <a:tc>
                  <a:txBody>
                    <a:bodyPr/>
                    <a:lstStyle/>
                    <a:p>
                      <a:pPr marL="0" algn="r" defTabSz="457200" rtl="1" eaLnBrk="1" latinLnBrk="0" hangingPunct="1"/>
                      <a:r>
                        <a:rPr lang="fa-IR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راهکار بند 5-5 سند تحول بنیادین:</a:t>
                      </a:r>
                    </a:p>
                    <a:p>
                      <a:pPr algn="just" rtl="1"/>
                      <a:r>
                        <a:rPr lang="fa-IR" sz="2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اختصاص حداقل 10% و حداکثر 20% از برنامه های آموزشی به معرفی حرفه ها، هنرها، جغزافیا، آیین و رسوم، نیاز ها و شرایط اقلیمی و جغرافیایی استان ها به ویژه مناطق روستایی و عشایری با رعایت استانداردهای ارتقای کیفیت و تقویت هویت اسلامی – ایرانی دانش آموزان در چارچوب ایجاد کارآمدی و تقویت هویت ملی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26498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95981"/>
              </p:ext>
            </p:extLst>
          </p:nvPr>
        </p:nvGraphicFramePr>
        <p:xfrm>
          <a:off x="5042263" y="383550"/>
          <a:ext cx="4963259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3259">
                  <a:extLst>
                    <a:ext uri="{9D8B030D-6E8A-4147-A177-3AD203B41FA5}">
                      <a16:colId xmlns:a16="http://schemas.microsoft.com/office/drawing/2014/main" val="677155152"/>
                    </a:ext>
                  </a:extLst>
                </a:gridCol>
              </a:tblGrid>
              <a:tr h="2410099">
                <a:tc>
                  <a:txBody>
                    <a:bodyPr/>
                    <a:lstStyle/>
                    <a:p>
                      <a:pPr algn="r" rtl="1"/>
                      <a:r>
                        <a:rPr lang="fa-IR" sz="2400" dirty="0" smtClean="0">
                          <a:solidFill>
                            <a:srgbClr val="FF0000"/>
                          </a:solidFill>
                          <a:cs typeface="B Nazanin" panose="00000400000000000000" pitchFamily="2" charset="-78"/>
                        </a:rPr>
                        <a:t>بند 2-13 زمان تعلیم و تربیت:</a:t>
                      </a:r>
                      <a:endParaRPr lang="en-US" sz="2400" dirty="0" smtClean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r" rtl="1"/>
                      <a:endParaRPr lang="fa-IR" sz="2400" dirty="0" smtClean="0">
                        <a:solidFill>
                          <a:srgbClr val="FF0000"/>
                        </a:solidFill>
                        <a:cs typeface="B Nazanin" panose="00000400000000000000" pitchFamily="2" charset="-78"/>
                      </a:endParaRPr>
                    </a:p>
                    <a:p>
                      <a:pPr algn="just" rtl="1"/>
                      <a:r>
                        <a:rPr lang="fa-I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در تمامی پایه ها 50 ساعت به فعالیت های خارج از کلاس و مدرسه </a:t>
                      </a:r>
                      <a:r>
                        <a:rPr lang="en-US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24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cs typeface="B Nazanin" panose="00000400000000000000" pitchFamily="2" charset="-78"/>
                        </a:rPr>
                        <a:t>( متناسب با اقتضائات برنامه درسی هر حوزه یادگیری) و 50 ساعت متناسب با شرایط و اقتضائات محیطی در اختیار استان ها، مناطق و مدارس</a:t>
                      </a:r>
                    </a:p>
                    <a:p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7620081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93" y="277811"/>
            <a:ext cx="1576607" cy="1477339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112558"/>
              </p:ext>
            </p:extLst>
          </p:nvPr>
        </p:nvGraphicFramePr>
        <p:xfrm>
          <a:off x="5042262" y="3755573"/>
          <a:ext cx="4963259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3259">
                  <a:extLst>
                    <a:ext uri="{9D8B030D-6E8A-4147-A177-3AD203B41FA5}">
                      <a16:colId xmlns:a16="http://schemas.microsoft.com/office/drawing/2014/main" val="1567742762"/>
                    </a:ext>
                  </a:extLst>
                </a:gridCol>
              </a:tblGrid>
              <a:tr h="1926770">
                <a:tc>
                  <a:txBody>
                    <a:bodyPr/>
                    <a:lstStyle/>
                    <a:p>
                      <a:pPr algn="r" rtl="1"/>
                      <a:r>
                        <a:rPr lang="fa-IR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بند 10-3 برنامه درسی ملی:</a:t>
                      </a:r>
                    </a:p>
                    <a:p>
                      <a:pPr algn="just" rtl="1"/>
                      <a:r>
                        <a:rPr lang="fa-IR" sz="2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فرآیند برنامه ریزی درسی و تربیتی باید زمینه مشارکت و تعامل موثر معلمان، دانش آموزان، خانواده ها و سایر گروه های ذینفع، ذیربط، ذیصلاح را در طراحی، تولید،اجرا و ارزشیابی برنامه ها فراهم نماید.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417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7383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1187" y="124354"/>
            <a:ext cx="7261016" cy="451757"/>
          </a:xfrm>
        </p:spPr>
        <p:txBody>
          <a:bodyPr>
            <a:noAutofit/>
          </a:bodyPr>
          <a:lstStyle/>
          <a:p>
            <a:pPr algn="ctr" rtl="1"/>
            <a:r>
              <a:rPr lang="fa-IR" sz="2400" dirty="0" smtClean="0">
                <a:solidFill>
                  <a:schemeClr val="tx2">
                    <a:lumMod val="50000"/>
                  </a:schemeClr>
                </a:solidFill>
                <a:cs typeface="B Titr" panose="00000700000000000000" pitchFamily="2" charset="-78"/>
              </a:rPr>
              <a:t>نمونه موضوعات ، مهارت و فعالیت های میدانی مناسب برای برنامه ویژه مدرسه  </a:t>
            </a:r>
            <a:endParaRPr lang="en-US" sz="2400" dirty="0">
              <a:solidFill>
                <a:schemeClr val="tx2">
                  <a:lumMod val="50000"/>
                </a:schemeClr>
              </a:solidFill>
              <a:cs typeface="B Titr" panose="000007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9977" y="1145438"/>
            <a:ext cx="10640266" cy="55548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19"/>
            <a:ext cx="1576607" cy="147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88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5050" y="240563"/>
            <a:ext cx="6968952" cy="1085850"/>
          </a:xfrm>
        </p:spPr>
        <p:txBody>
          <a:bodyPr>
            <a:normAutofit/>
          </a:bodyPr>
          <a:lstStyle/>
          <a:p>
            <a:pPr algn="ctr" rtl="1"/>
            <a:r>
              <a:rPr lang="fa-IR" sz="2400" dirty="0">
                <a:solidFill>
                  <a:schemeClr val="tx2">
                    <a:lumMod val="50000"/>
                  </a:schemeClr>
                </a:solidFill>
                <a:cs typeface="B Titr" panose="00000700000000000000" pitchFamily="2" charset="-78"/>
              </a:rPr>
              <a:t>نمونه موضوعات ، مهارت و فعالیت های میدانی مناسب برای برنامه ویژه مدرسه 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" y="1326413"/>
            <a:ext cx="11858353" cy="53791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819"/>
            <a:ext cx="1576607" cy="147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991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8103326" y="2377436"/>
            <a:ext cx="3344094" cy="3135087"/>
          </a:xfrm>
        </p:spPr>
        <p:txBody>
          <a:bodyPr vert="vert">
            <a:normAutofit/>
          </a:bodyPr>
          <a:lstStyle/>
          <a:p>
            <a:pPr algn="ctr" rtl="1"/>
            <a:r>
              <a:rPr lang="fa-IR" sz="2000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fa-IR" sz="20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Titr" panose="00000700000000000000" pitchFamily="2" charset="-78"/>
              </a:rPr>
              <a:t>آموزش تعمیرات موبایل </a:t>
            </a:r>
            <a:br>
              <a:rPr lang="fa-IR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Titr" panose="00000700000000000000" pitchFamily="2" charset="-78"/>
              </a:rPr>
            </a:br>
            <a:r>
              <a:rPr lang="fa-IR" sz="2000" dirty="0" smtClean="0">
                <a:solidFill>
                  <a:schemeClr val="tx1">
                    <a:lumMod val="95000"/>
                    <a:lumOff val="5000"/>
                  </a:schemeClr>
                </a:solidFill>
                <a:cs typeface="B Titr" panose="00000700000000000000" pitchFamily="2" charset="-78"/>
              </a:rPr>
              <a:t>سخت افزاری و نرم افزاری </a:t>
            </a:r>
            <a:r>
              <a:rPr lang="fa-IR" sz="2000" dirty="0">
                <a:solidFill>
                  <a:schemeClr val="tx1">
                    <a:lumMod val="95000"/>
                    <a:lumOff val="5000"/>
                  </a:schemeClr>
                </a:solidFill>
                <a:cs typeface="B Titr" panose="00000700000000000000" pitchFamily="2" charset="-78"/>
              </a:rPr>
              <a:t/>
            </a:r>
            <a:br>
              <a:rPr lang="fa-IR" sz="2000" dirty="0">
                <a:solidFill>
                  <a:schemeClr val="tx1">
                    <a:lumMod val="95000"/>
                    <a:lumOff val="5000"/>
                  </a:schemeClr>
                </a:solidFill>
                <a:cs typeface="B Titr" panose="00000700000000000000" pitchFamily="2" charset="-78"/>
              </a:rPr>
            </a:br>
            <a:r>
              <a:rPr lang="fa-IR" sz="2000" dirty="0" smtClean="0">
                <a:solidFill>
                  <a:srgbClr val="FF0000"/>
                </a:solidFill>
                <a:cs typeface="B Titr" panose="00000700000000000000" pitchFamily="2" charset="-78"/>
              </a:rPr>
              <a:t/>
            </a:r>
            <a:br>
              <a:rPr lang="fa-IR" sz="2000" dirty="0" smtClean="0">
                <a:solidFill>
                  <a:srgbClr val="FF0000"/>
                </a:solidFill>
                <a:cs typeface="B Titr" panose="00000700000000000000" pitchFamily="2" charset="-78"/>
              </a:rPr>
            </a:br>
            <a:r>
              <a:rPr lang="fa-IR" sz="2000" dirty="0" smtClean="0">
                <a:solidFill>
                  <a:srgbClr val="002060"/>
                </a:solidFill>
                <a:cs typeface="B Titr" panose="00000700000000000000" pitchFamily="2" charset="-78"/>
              </a:rPr>
              <a:t/>
            </a:r>
            <a:br>
              <a:rPr lang="fa-IR" sz="2000" dirty="0" smtClean="0">
                <a:solidFill>
                  <a:srgbClr val="002060"/>
                </a:solidFill>
                <a:cs typeface="B Titr" panose="00000700000000000000" pitchFamily="2" charset="-78"/>
              </a:rPr>
            </a:br>
            <a:r>
              <a:rPr lang="fa-IR" sz="2000" dirty="0" smtClean="0">
                <a:solidFill>
                  <a:srgbClr val="002060"/>
                </a:solidFill>
                <a:cs typeface="B Titr" panose="00000700000000000000" pitchFamily="2" charset="-78"/>
              </a:rPr>
              <a:t>سر فصل مطالب اجرایی در طرح بوم </a:t>
            </a:r>
            <a:br>
              <a:rPr lang="fa-IR" sz="2000" dirty="0" smtClean="0">
                <a:solidFill>
                  <a:srgbClr val="002060"/>
                </a:solidFill>
                <a:cs typeface="B Titr" panose="00000700000000000000" pitchFamily="2" charset="-78"/>
              </a:rPr>
            </a:br>
            <a:r>
              <a:rPr lang="fa-IR" sz="2000" dirty="0" smtClean="0">
                <a:solidFill>
                  <a:srgbClr val="002060"/>
                </a:solidFill>
                <a:cs typeface="B Titr" panose="00000700000000000000" pitchFamily="2" charset="-78"/>
              </a:rPr>
              <a:t>مجتمع آموزشی فرهنگی </a:t>
            </a:r>
            <a:r>
              <a:rPr lang="fa-IR" sz="2000" dirty="0">
                <a:solidFill>
                  <a:srgbClr val="002060"/>
                </a:solidFill>
                <a:cs typeface="B Titr" panose="00000700000000000000" pitchFamily="2" charset="-78"/>
              </a:rPr>
              <a:t>ه</a:t>
            </a:r>
            <a:r>
              <a:rPr lang="fa-IR" sz="2000" dirty="0" smtClean="0">
                <a:solidFill>
                  <a:srgbClr val="002060"/>
                </a:solidFill>
                <a:cs typeface="B Titr" panose="00000700000000000000" pitchFamily="2" charset="-78"/>
              </a:rPr>
              <a:t>دف </a:t>
            </a:r>
            <a:br>
              <a:rPr lang="fa-IR" sz="2000" dirty="0" smtClean="0">
                <a:solidFill>
                  <a:srgbClr val="002060"/>
                </a:solidFill>
                <a:cs typeface="B Titr" panose="00000700000000000000" pitchFamily="2" charset="-78"/>
              </a:rPr>
            </a:br>
            <a:r>
              <a:rPr lang="fa-IR" sz="2000" dirty="0" smtClean="0">
                <a:solidFill>
                  <a:srgbClr val="002060"/>
                </a:solidFill>
                <a:cs typeface="B Titr" panose="00000700000000000000" pitchFamily="2" charset="-78"/>
              </a:rPr>
              <a:t>دوره متوسطه اول </a:t>
            </a:r>
            <a:endParaRPr lang="en-US" sz="20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7866624"/>
              </p:ext>
            </p:extLst>
          </p:nvPr>
        </p:nvGraphicFramePr>
        <p:xfrm>
          <a:off x="352696" y="65701"/>
          <a:ext cx="7576458" cy="676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401597358"/>
                    </a:ext>
                  </a:extLst>
                </a:gridCol>
                <a:gridCol w="3788229">
                  <a:extLst>
                    <a:ext uri="{9D8B030D-6E8A-4147-A177-3AD203B41FA5}">
                      <a16:colId xmlns:a16="http://schemas.microsoft.com/office/drawing/2014/main" val="1256054164"/>
                    </a:ext>
                  </a:extLst>
                </a:gridCol>
              </a:tblGrid>
              <a:tr h="352309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Titr" panose="00000700000000000000" pitchFamily="2" charset="-78"/>
                        </a:rPr>
                        <a:t>توصیحات و اهداف 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Titr" panose="00000700000000000000" pitchFamily="2" charset="-78"/>
                        </a:rPr>
                        <a:t>سر</a:t>
                      </a:r>
                      <a:r>
                        <a:rPr lang="fa-IR" baseline="0" dirty="0" smtClean="0">
                          <a:cs typeface="B Titr" panose="00000700000000000000" pitchFamily="2" charset="-78"/>
                        </a:rPr>
                        <a:t> فصل ها </a:t>
                      </a:r>
                      <a:endParaRPr lang="en-US" dirty="0">
                        <a:cs typeface="B Titr" panose="000007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0203718"/>
                  </a:ext>
                </a:extLst>
              </a:tr>
              <a:tr h="945641">
                <a:tc>
                  <a:txBody>
                    <a:bodyPr/>
                    <a:lstStyle/>
                    <a:p>
                      <a:pPr algn="r" rtl="1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در این فصل به صورت کلی نگاهی به اصول جریان ،</a:t>
                      </a:r>
                      <a:r>
                        <a:rPr lang="fa-IR" b="1" baseline="0" dirty="0" smtClean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ولتاژ،توان الکتریکی</a:t>
                      </a:r>
                      <a:r>
                        <a:rPr lang="fa-IR" b="1" baseline="0" dirty="0" smtClean="0">
                          <a:cs typeface="B Nazanin" panose="00000400000000000000" pitchFamily="2" charset="-78"/>
                        </a:rPr>
                        <a:t> ، انواع جریان الکتریسیته و انواع المان های الکتریکی مانند مقاومت ، خازن و سلف داریم . 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فصل اول : شناخت اصول و مبانی برق و الکتریسیته و الکترونیک عمومی 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5792406"/>
                  </a:ext>
                </a:extLst>
              </a:tr>
              <a:tr h="1477562">
                <a:tc>
                  <a:txBody>
                    <a:bodyPr/>
                    <a:lstStyle/>
                    <a:p>
                      <a:pPr algn="r" rtl="1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در این فصل دانش آموزان </a:t>
                      </a:r>
                      <a:r>
                        <a:rPr lang="fa-IR" b="1" baseline="0" dirty="0" smtClean="0">
                          <a:cs typeface="B Nazanin" panose="00000400000000000000" pitchFamily="2" charset="-78"/>
                        </a:rPr>
                        <a:t>با وسایل و ابزار تعمیر موبایل و کاربرد آن ها در برد موبایل آشنا می شوند. به طور مثال با هویه و هیتر که مخصوص لحیم کاری می باشد و همچنین مولتی متر که برای تست قطعاتی مانند سلف و خازن و مقاومت مورد استفاده قرار می گیرد آشنا می شوند. 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فصل دوم : شناخت و کاربرد دستگا</a:t>
                      </a:r>
                      <a:r>
                        <a:rPr lang="fa-IR" b="1" baseline="0" dirty="0" smtClean="0">
                          <a:cs typeface="B Nazanin" panose="00000400000000000000" pitchFamily="2" charset="-78"/>
                        </a:rPr>
                        <a:t> ه های اندازه گیری و ابزار در تعمیرات موبایل 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4122748"/>
                  </a:ext>
                </a:extLst>
              </a:tr>
              <a:tr h="1300255">
                <a:tc>
                  <a:txBody>
                    <a:bodyPr/>
                    <a:lstStyle/>
                    <a:p>
                      <a:pPr algn="r" rtl="1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این قصل</a:t>
                      </a:r>
                      <a:r>
                        <a:rPr lang="fa-IR" b="1" baseline="0" dirty="0" smtClean="0">
                          <a:cs typeface="B Nazanin" panose="00000400000000000000" pitchFamily="2" charset="-78"/>
                        </a:rPr>
                        <a:t> در مورد </a:t>
                      </a:r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نحوه</a:t>
                      </a:r>
                      <a:r>
                        <a:rPr lang="fa-IR" b="1" baseline="0" dirty="0" smtClean="0">
                          <a:cs typeface="B Nazanin" panose="00000400000000000000" pitchFamily="2" charset="-78"/>
                        </a:rPr>
                        <a:t> ی کاربری که همان قسمت منوی گوشی می باشد و تنطیمات نرم افزاری است. بررسی قسمت های اصلی موبایل شامل </a:t>
                      </a:r>
                      <a:r>
                        <a:rPr lang="en-US" b="1" baseline="0" dirty="0" smtClean="0">
                          <a:cs typeface="B Nazanin" panose="00000400000000000000" pitchFamily="2" charset="-78"/>
                        </a:rPr>
                        <a:t>LCD </a:t>
                      </a:r>
                      <a:r>
                        <a:rPr lang="fa-IR" b="1" baseline="0" dirty="0" smtClean="0">
                          <a:cs typeface="B Nazanin" panose="00000400000000000000" pitchFamily="2" charset="-78"/>
                        </a:rPr>
                        <a:t> _ مولد شارژ _ دوربین ها _ سیستم گیرنده و فرستنده _ میکروفون و اسپیکر گوشی و ...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فصل</a:t>
                      </a:r>
                      <a:r>
                        <a:rPr lang="fa-IR" b="1" baseline="0" dirty="0" smtClean="0">
                          <a:cs typeface="B Nazanin" panose="00000400000000000000" pitchFamily="2" charset="-78"/>
                        </a:rPr>
                        <a:t> سوم : بررسی نحوه کاربری تلفن همراه و بررسی قسمت های اصلی موبایل 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8625520"/>
                  </a:ext>
                </a:extLst>
              </a:tr>
              <a:tr h="1629321">
                <a:tc>
                  <a:txBody>
                    <a:bodyPr/>
                    <a:lstStyle/>
                    <a:p>
                      <a:pPr algn="r" rtl="1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از</a:t>
                      </a:r>
                      <a:r>
                        <a:rPr lang="fa-IR" b="1" baseline="0" dirty="0" smtClean="0">
                          <a:cs typeface="B Nazanin" panose="00000400000000000000" pitchFamily="2" charset="-78"/>
                        </a:rPr>
                        <a:t> این فصل به بعد نحوه کار و عملکرد قسمت های مختلف گوشی که شامل بلوک رادیویی ، بلوک کنترل دیجیتال ، مدار شارژ و باطری می باشد. همچنین عیب یابی و تعمیر یا تعویض قطعات و آی سی های مشکل دار د این قصل آموزش داده می شود. </a:t>
                      </a:r>
                    </a:p>
                    <a:p>
                      <a:pPr algn="r" rtl="1"/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b="1" dirty="0" smtClean="0">
                          <a:cs typeface="B Nazanin" panose="00000400000000000000" pitchFamily="2" charset="-78"/>
                        </a:rPr>
                        <a:t>فصل</a:t>
                      </a:r>
                      <a:r>
                        <a:rPr lang="fa-IR" b="1" baseline="0" dirty="0" smtClean="0">
                          <a:cs typeface="B Nazanin" panose="00000400000000000000" pitchFamily="2" charset="-78"/>
                        </a:rPr>
                        <a:t> چهارم : نحوه کار و عملکرد قسمت های مختلف گوشی شامل بلوک رادیویی </a:t>
                      </a:r>
                      <a:endParaRPr lang="en-US" b="1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6597494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909" y="65701"/>
            <a:ext cx="1576607" cy="147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7263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334</TotalTime>
  <Words>684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 Nazanin</vt:lpstr>
      <vt:lpstr>B Titr</vt:lpstr>
      <vt:lpstr>Tahoma</vt:lpstr>
      <vt:lpstr>Trebuchet MS</vt:lpstr>
      <vt:lpstr>Wingdings 3</vt:lpstr>
      <vt:lpstr>Facet</vt:lpstr>
      <vt:lpstr>مدرسه غیر دولتی هدف  دوره متوسطه اول </vt:lpstr>
      <vt:lpstr>PowerPoint Presentation</vt:lpstr>
      <vt:lpstr>PowerPoint Presentation</vt:lpstr>
      <vt:lpstr>PowerPoint Presentation</vt:lpstr>
      <vt:lpstr>PowerPoint Presentation</vt:lpstr>
      <vt:lpstr>نمونه موضوعات ، مهارت و فعالیت های میدانی مناسب برای برنامه ویژه مدرسه  </vt:lpstr>
      <vt:lpstr>نمونه موضوعات ، مهارت و فعالیت های میدانی مناسب برای برنامه ویژه مدرسه </vt:lpstr>
      <vt:lpstr> آموزش تعمیرات موبایل  سخت افزاری و نرم افزاری    سر فصل مطالب اجرایی در طرح بوم  مجتمع آموزشی فرهنگی هدف  دوره متوسطه اول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مدرسه غیر دولتی هدف  دوره متوسطه اول</dc:title>
  <dc:creator>hadaf 8</dc:creator>
  <cp:lastModifiedBy>admin</cp:lastModifiedBy>
  <cp:revision>20</cp:revision>
  <dcterms:created xsi:type="dcterms:W3CDTF">2022-12-03T07:59:45Z</dcterms:created>
  <dcterms:modified xsi:type="dcterms:W3CDTF">2022-12-18T10:46:40Z</dcterms:modified>
</cp:coreProperties>
</file>